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79" r:id="rId2"/>
    <p:sldId id="353" r:id="rId3"/>
    <p:sldId id="258" r:id="rId4"/>
    <p:sldId id="421" r:id="rId5"/>
    <p:sldId id="341" r:id="rId6"/>
    <p:sldId id="380" r:id="rId7"/>
    <p:sldId id="273" r:id="rId8"/>
    <p:sldId id="352" r:id="rId9"/>
    <p:sldId id="362" r:id="rId10"/>
    <p:sldId id="364" r:id="rId11"/>
    <p:sldId id="365" r:id="rId12"/>
    <p:sldId id="368" r:id="rId13"/>
    <p:sldId id="367" r:id="rId14"/>
    <p:sldId id="382" r:id="rId15"/>
    <p:sldId id="384" r:id="rId16"/>
    <p:sldId id="385" r:id="rId17"/>
    <p:sldId id="269" r:id="rId18"/>
    <p:sldId id="344" r:id="rId19"/>
    <p:sldId id="366" r:id="rId20"/>
    <p:sldId id="383" r:id="rId21"/>
    <p:sldId id="3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05" autoAdjust="0"/>
    <p:restoredTop sz="77280"/>
  </p:normalViewPr>
  <p:slideViewPr>
    <p:cSldViewPr snapToGrid="0" snapToObjects="1">
      <p:cViewPr>
        <p:scale>
          <a:sx n="78" d="100"/>
          <a:sy n="78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3864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259AF-67D5-BD4C-900D-68132C7F9CC0}" type="datetimeFigureOut">
              <a:rPr lang="en-US" smtClean="0"/>
              <a:t>9/1/18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E9E5B-19D8-CC48-B308-ADA50302D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90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92406-1A1A-4E5E-B5B2-9BDE9A2ACD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79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1 missing due to instrument vibration issue</a:t>
            </a:r>
          </a:p>
          <a:p>
            <a:endParaRPr lang="en-US" dirty="0"/>
          </a:p>
          <a:p>
            <a:r>
              <a:rPr lang="en-US" dirty="0"/>
              <a:t>This one describes the CTM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Nonparametric Wilcoxon rank-sum test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statistical not significant (similar) cells</a:t>
            </a:r>
          </a:p>
          <a:p>
            <a:r>
              <a:rPr lang="en-US" dirty="0"/>
              <a:t>But for PM, they both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13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5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4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color (urban) vs. suburbs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3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they are tiny;</a:t>
            </a:r>
          </a:p>
          <a:p>
            <a:r>
              <a:rPr lang="en-US" baseline="0" dirty="0"/>
              <a:t>EPA set standards for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B4EAD-8CC8-FB49-A81A-6260F5E4D3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870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Ultrafine</a:t>
            </a:r>
            <a:r>
              <a:rPr lang="en-US" baseline="0" dirty="0"/>
              <a:t> a new interest, it’s the fraction xxx;</a:t>
            </a:r>
          </a:p>
          <a:p>
            <a:r>
              <a:rPr lang="en-US" baseline="0" dirty="0"/>
              <a:t>Small size, penetrate through cell membranes, body organs</a:t>
            </a:r>
            <a:endParaRPr lang="en-US" dirty="0"/>
          </a:p>
          <a:p>
            <a:r>
              <a:rPr lang="en-US" dirty="0"/>
              <a:t>Transmission</a:t>
            </a:r>
            <a:r>
              <a:rPr lang="en-US" baseline="0" dirty="0"/>
              <a:t> </a:t>
            </a:r>
            <a:r>
              <a:rPr lang="en-US" dirty="0"/>
              <a:t>electron microscopy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B4EAD-8CC8-FB49-A81A-6260F5E4D3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0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are toxic</a:t>
            </a:r>
            <a:r>
              <a:rPr lang="en-US" baseline="0" dirty="0"/>
              <a:t> and h</a:t>
            </a:r>
            <a:r>
              <a:rPr lang="en-US" dirty="0"/>
              <a:t>ere</a:t>
            </a:r>
            <a:r>
              <a:rPr lang="en-US" baseline="0" dirty="0"/>
              <a:t> comes</a:t>
            </a:r>
            <a:r>
              <a:rPr lang="en-US" dirty="0"/>
              <a:t> another problem,</a:t>
            </a:r>
            <a:r>
              <a:rPr lang="en-US" baseline="0" dirty="0"/>
              <a:t> </a:t>
            </a:r>
            <a:r>
              <a:rPr lang="en-US" dirty="0"/>
              <a:t>variable;</a:t>
            </a:r>
          </a:p>
          <a:p>
            <a:r>
              <a:rPr lang="en-US" baseline="0" dirty="0"/>
              <a:t>Here I am showing you the spatial variation of BC, NO, NO2 with mobile sampling using google street view vehicle;</a:t>
            </a:r>
            <a:endParaRPr lang="en-US" dirty="0"/>
          </a:p>
          <a:p>
            <a:r>
              <a:rPr lang="en-US" dirty="0"/>
              <a:t>Say</a:t>
            </a:r>
            <a:r>
              <a:rPr lang="en-US" baseline="0" dirty="0"/>
              <a:t> here monitors might not represent areas far away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5CBB-681C-5741-B636-87FEE842B3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3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can we quantity the uncertainty?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B4EAD-8CC8-FB49-A81A-6260F5E4D3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8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Ramp: Electrochemical sensors</a:t>
            </a:r>
          </a:p>
          <a:p>
            <a:r>
              <a:rPr lang="en-US" dirty="0"/>
              <a:t>PM1 from AMS also includes 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1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NO2 regional background 7 ppb</a:t>
            </a:r>
          </a:p>
          <a:p>
            <a:r>
              <a:rPr lang="en-US" dirty="0"/>
              <a:t>Median enhancement, so less outlier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8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 boxes 1800/6200 = 30% of regional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3A31-9928-5442-A705-532540AFCB57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ChangeAspect="1"/>
          </p:cNvSpPr>
          <p:nvPr>
            <p:ph type="sldNum" sz="quarter" idx="12"/>
          </p:nvPr>
        </p:nvSpPr>
        <p:spPr>
          <a:xfrm>
            <a:off x="8610600" y="6400729"/>
            <a:ext cx="2747971" cy="276999"/>
          </a:xfr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45000" endPos="0" dist="50800" dir="5400000" sy="-100000" algn="bl" rotWithShape="0"/>
            <a:softEdge rad="0"/>
          </a:effectLst>
        </p:spPr>
        <p:txBody>
          <a:bodyPr wrap="square">
            <a:noAutofit/>
          </a:bodyPr>
          <a:lstStyle>
            <a:lvl1pPr>
              <a:defRPr>
                <a:ln w="9525">
                  <a:solidFill>
                    <a:schemeClr val="tx1"/>
                  </a:solidFill>
                </a:ln>
              </a:defRPr>
            </a:lvl1pPr>
          </a:lstStyle>
          <a:p>
            <a:fld id="{8392EF3E-9130-6F44-B01A-6BAEFB2CC2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4B87-DE68-EF45-8DA1-2E3C02F327DF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16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F0412-C89D-1949-BA82-B2FCBF717F93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6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EAB50033-5F77-47B5-BB1B-0B2D29CE86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248400"/>
            <a:ext cx="9655864" cy="609600"/>
          </a:xfrm>
          <a:prstGeom prst="rect">
            <a:avLst/>
          </a:prstGeom>
          <a:solidFill>
            <a:srgbClr val="003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3" descr="C:\Users\Xiang Li\Downloads\caps-logo-fina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64" y="6248400"/>
            <a:ext cx="2536136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-34587" y="6315219"/>
            <a:ext cx="629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Carnegie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Mellon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2400" b="1" spc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48400"/>
            <a:ext cx="9655864" cy="609600"/>
          </a:xfrm>
          <a:prstGeom prst="rect">
            <a:avLst/>
          </a:prstGeom>
          <a:solidFill>
            <a:srgbClr val="003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27" name="Picture 3" descr="C:\Users\Xiang Li\Downloads\caps-logo-fina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64" y="6248400"/>
            <a:ext cx="2536136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34587" y="6315219"/>
            <a:ext cx="629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Carnegie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Mellon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2400" b="1" spc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74400" y="158884"/>
            <a:ext cx="253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1CE2D6-49CA-421F-BADD-B2E05781CAF0}" type="slidenum">
              <a:rPr lang="en-US" sz="2800" smtClean="0">
                <a:solidFill>
                  <a:schemeClr val="bg1"/>
                </a:solidFill>
              </a:rPr>
              <a:t>‹#›</a:t>
            </a:fld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44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601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248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248400"/>
            <a:ext cx="9655864" cy="609600"/>
          </a:xfrm>
          <a:prstGeom prst="rect">
            <a:avLst/>
          </a:prstGeom>
          <a:solidFill>
            <a:srgbClr val="003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3" descr="C:\Users\Xiang Li\Downloads\caps-logo-final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64" y="6248400"/>
            <a:ext cx="2536136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34587" y="6315219"/>
            <a:ext cx="629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Carnegie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Mellon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2400" b="1" spc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2"/>
            <a:ext cx="12192000" cy="62483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8041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1367-3CB5-E346-AA00-B927F3DD45B6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n w="25400">
                  <a:solidFill>
                    <a:schemeClr val="tx1"/>
                  </a:solidFill>
                </a:ln>
              </a:defRPr>
            </a:lvl1pPr>
          </a:lstStyle>
          <a:p>
            <a:fld id="{8392EF3E-9130-6F44-B01A-6BAEFB2CC2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8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5CEFD-0456-5143-A9C6-BCD87FC812AD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A39ED-8F6A-794A-88DD-EB6BCF79EAE5}" type="datetime1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2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AED3-6D72-BD4C-9D74-D1F8077459A3}" type="datetime1">
              <a:rPr lang="en-US" smtClean="0"/>
              <a:t>9/1/18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1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EFCAF-7648-1041-AFD6-E9E5C727928E}" type="datetime1">
              <a:rPr lang="en-US" smtClean="0"/>
              <a:t>9/1/18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15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4662-9543-A440-9B19-169510AEE431}" type="datetime1">
              <a:rPr lang="en-US" smtClean="0"/>
              <a:t>9/1/18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1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8124-4E78-B04B-A85A-446C1F89A314}" type="datetime1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3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72B6-DA4B-0C48-A46C-CA9B9D6BCAFC}" type="datetime1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44348-B281-234E-98CA-2DBCF6FE2EF0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ln>
                  <a:solidFill>
                    <a:schemeClr val="tx1"/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392EF3E-9130-6F44-B01A-6BAEFB2CC2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6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505800" y="609600"/>
            <a:ext cx="8947805" cy="2133600"/>
          </a:xfrm>
        </p:spPr>
        <p:txBody>
          <a:bodyPr>
            <a:normAutofit/>
          </a:bodyPr>
          <a:lstStyle/>
          <a:p>
            <a:r>
              <a:rPr lang="en-US" sz="3600" b="1" dirty="0"/>
              <a:t>Spatially dense air pollutant sampling: Implications of spatial variability on the representativeness of stationary air pollutant monitors</a:t>
            </a:r>
            <a:endParaRPr lang="en-US" sz="3600" b="1" dirty="0">
              <a:solidFill>
                <a:srgbClr val="003A6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5800" y="2797793"/>
            <a:ext cx="9014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Hugh Li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Peishi Gu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Qing Ye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Naomi Zimmerman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Ellis Robinson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R. Subramanian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Joshua Apte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, Allen Robinson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</a:t>
            </a:r>
            <a:r>
              <a:rPr kumimoji="1" lang="en-US" altLang="zh-CN" dirty="0">
                <a:solidFill>
                  <a:srgbClr val="FF0000"/>
                </a:solidFill>
              </a:rPr>
              <a:t>Albert A. Presto</a:t>
            </a:r>
            <a:r>
              <a:rPr kumimoji="1" lang="en-US" altLang="zh-CN" baseline="30000" dirty="0">
                <a:solidFill>
                  <a:srgbClr val="FF0000"/>
                </a:solidFill>
              </a:rPr>
              <a:t>1</a:t>
            </a:r>
          </a:p>
          <a:p>
            <a:endParaRPr kumimoji="1" lang="en-US" altLang="zh-CN" baseline="30000" dirty="0"/>
          </a:p>
          <a:p>
            <a:r>
              <a:rPr kumimoji="1" lang="en-US" altLang="zh-CN" baseline="30000" dirty="0"/>
              <a:t>1</a:t>
            </a:r>
            <a:r>
              <a:rPr kumimoji="1" lang="en-US" altLang="zh-CN" dirty="0"/>
              <a:t>Center for Atmospheric Particle Studies, Carnegie Mellon University, Pittsburgh, PA 15213</a:t>
            </a:r>
          </a:p>
          <a:p>
            <a:r>
              <a:rPr kumimoji="1" lang="en-US" altLang="zh-CN" baseline="30000" dirty="0"/>
              <a:t>2</a:t>
            </a:r>
            <a:r>
              <a:rPr kumimoji="1" lang="en-US" altLang="zh-CN" dirty="0"/>
              <a:t>Department of Civil, Architectural and Environmental Engineering, The University of Texas at Austin, Austin TX 78712</a:t>
            </a:r>
            <a:endParaRPr kumimoji="1"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5039856"/>
            <a:ext cx="252880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8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B2B02C-CB76-3844-9FC7-5A182BFDE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Both mobile and stationary sampling describe similar pollutant gradient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E2D85-CF83-454D-94EA-C3526E63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99" y="1825626"/>
            <a:ext cx="7715477" cy="435133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F5EC5F6-38BF-FE4D-AD83-9E1D0113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28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7EF0-07CF-B441-BF5D-E3A52CC9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Downtown area 2 shows hyperlocal (~50 m) spatial variation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A1201E-7F7A-4B44-A169-099A888B8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5400" y="2013744"/>
            <a:ext cx="4521200" cy="3975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E395B-379D-F845-9AA0-76055F5E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B03E0-843F-B048-ACB5-A62A41271C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89"/>
          <a:stretch/>
        </p:blipFill>
        <p:spPr>
          <a:xfrm>
            <a:off x="1627186" y="5883275"/>
            <a:ext cx="631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F277-CFD7-0D47-A954-E5709A06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71" y="172051"/>
            <a:ext cx="4168000" cy="16567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latin typeface="+mj-lt"/>
                <a:ea typeface="+mj-ea"/>
                <a:cs typeface="+mj-cs"/>
              </a:rPr>
              <a:t>In urban areas, using one monitor to represent surrounding neighborhoods introduces errors for NO</a:t>
            </a:r>
            <a:r>
              <a:rPr lang="en-US" sz="2400" baseline="-25000" dirty="0">
                <a:latin typeface="+mj-lt"/>
                <a:ea typeface="+mj-ea"/>
                <a:cs typeface="+mj-cs"/>
              </a:rPr>
              <a:t>2</a:t>
            </a:r>
          </a:p>
        </p:txBody>
      </p:sp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294D7AC9-AD47-1346-B160-58596C863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" r="-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8363C-6E39-C24C-B6F4-F1AFD2FB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fld id="{8392EF3E-9130-6F44-B01A-6BAEFB2CC2E5}" type="slidenum">
              <a:rPr lang="en-US" sz="190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/>
                <a:ea typeface="+mn-ea"/>
                <a:cs typeface="+mn-cs"/>
              </a:rPr>
              <a:pPr algn="l">
                <a:lnSpc>
                  <a:spcPct val="90000"/>
                </a:lnSpc>
                <a:spcAft>
                  <a:spcPts val="600"/>
                </a:spcAft>
                <a:defRPr/>
              </a:pPr>
              <a:t>12</a:t>
            </a:fld>
            <a:endParaRPr lang="en-US" sz="1900">
              <a:ln>
                <a:noFill/>
              </a:ln>
              <a:solidFill>
                <a:srgbClr val="FFFFFF"/>
              </a:solidFill>
              <a:effectLst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602FC6A-6EBB-A84B-8E25-A7E89EAFD9C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ln w="25400">
                  <a:solidFill>
                    <a:schemeClr val="tx1"/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2EF3E-9130-6F44-B01A-6BAEFB2CC2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82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BA11-12F8-0747-B82F-26B64A4A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UFP is highly variable both spatially and temporally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093A3-1271-E142-99E0-1324574EE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1885" y="1642363"/>
            <a:ext cx="6048230" cy="507911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F35887E-32AC-9543-9016-6BA205A1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9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780B-15DB-4545-8075-9A45FB6E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UFP spatial variation correlates with traffic and restaurant density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4950109-CBE5-F146-BAE4-3E3CA55B1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55627"/>
            <a:ext cx="10515600" cy="3091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E652BF-C2A3-0146-A310-C37361430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703" y="5634155"/>
            <a:ext cx="3721100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949ABE-4F58-F642-92CC-DC0615C71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679" y="5634155"/>
            <a:ext cx="3479800" cy="368300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5F7C5B38-7F9D-AB42-AA75-0D5B0DC3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3DFDDB-7B3D-984E-93DF-887EBC073A30}"/>
              </a:ext>
            </a:extLst>
          </p:cNvPr>
          <p:cNvSpPr txBox="1"/>
          <p:nvPr/>
        </p:nvSpPr>
        <p:spPr>
          <a:xfrm>
            <a:off x="636814" y="2455627"/>
            <a:ext cx="571500" cy="3365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1457B0-E674-7044-836B-F6E249579A7A}"/>
              </a:ext>
            </a:extLst>
          </p:cNvPr>
          <p:cNvSpPr txBox="1"/>
          <p:nvPr/>
        </p:nvSpPr>
        <p:spPr>
          <a:xfrm>
            <a:off x="5848446" y="2368432"/>
            <a:ext cx="571500" cy="3365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9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FE30-E187-594E-8E88-01524723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reference cell statistically represents 60% of the 1 km</a:t>
            </a:r>
            <a:r>
              <a:rPr lang="en-US" baseline="30000" dirty="0"/>
              <a:t>2</a:t>
            </a:r>
            <a:r>
              <a:rPr lang="en-US" dirty="0"/>
              <a:t> driving domain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2F1627C-426D-C946-8242-3FC8D9833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4971" y="1825625"/>
            <a:ext cx="4242057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9C70A-B486-C54F-A848-26AB964D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8FBC6-0586-FA4C-AF0F-B2DEF5240255}"/>
              </a:ext>
            </a:extLst>
          </p:cNvPr>
          <p:cNvSpPr txBox="1"/>
          <p:nvPr/>
        </p:nvSpPr>
        <p:spPr>
          <a:xfrm>
            <a:off x="3689221" y="1825625"/>
            <a:ext cx="571500" cy="3365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82B7D-59BB-BA45-879B-2A273A43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Urban monitors less spatially representative than suburb ones for UFP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D866595-27FE-A843-A78C-02745171B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6647" y="1825625"/>
            <a:ext cx="8578706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2C90-FBB5-C341-B181-A63C4601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A1ED9-3EDC-714F-A278-F638EC953ED3}"/>
              </a:ext>
            </a:extLst>
          </p:cNvPr>
          <p:cNvSpPr txBox="1"/>
          <p:nvPr/>
        </p:nvSpPr>
        <p:spPr>
          <a:xfrm>
            <a:off x="1338944" y="1690687"/>
            <a:ext cx="979714" cy="5136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4E1A4D-6DAF-1C44-BC86-F3F0CF451FA6}"/>
              </a:ext>
            </a:extLst>
          </p:cNvPr>
          <p:cNvSpPr txBox="1"/>
          <p:nvPr/>
        </p:nvSpPr>
        <p:spPr>
          <a:xfrm>
            <a:off x="5720444" y="1690687"/>
            <a:ext cx="979714" cy="5136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64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 shows within-neighborhood (~1 km</a:t>
            </a:r>
            <a:r>
              <a:rPr lang="en-US" baseline="30000" dirty="0"/>
              <a:t>2</a:t>
            </a:r>
            <a:r>
              <a:rPr lang="en-US" dirty="0"/>
              <a:t>) spatial variation, hotspots elevated ~5X regional background.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Spatial differences between stationary monitors and nearby UFP can be 2.5X regional background.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Spatial variability of NO</a:t>
            </a:r>
            <a:r>
              <a:rPr lang="en-US" baseline="-25000" dirty="0"/>
              <a:t>2</a:t>
            </a:r>
            <a:r>
              <a:rPr lang="en-US" dirty="0"/>
              <a:t> and UFP has moderate correlation (R</a:t>
            </a:r>
            <a:r>
              <a:rPr lang="en-US" baseline="30000" dirty="0"/>
              <a:t>2</a:t>
            </a:r>
            <a:r>
              <a:rPr lang="en-US" dirty="0"/>
              <a:t> &gt; 0.5) with modifiable factors like restaurant and traffic.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Urban monitors represent less spatial extent of their surroundings compared to suburbs ones for NO</a:t>
            </a:r>
            <a:r>
              <a:rPr lang="en-US" baseline="-25000" dirty="0"/>
              <a:t>2</a:t>
            </a:r>
            <a:r>
              <a:rPr lang="en-US" dirty="0"/>
              <a:t> and UFP.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167A82-E06A-4544-B9C9-1094F43D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7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0084" y="0"/>
            <a:ext cx="12091916" cy="6176963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sz="4000" dirty="0"/>
              <a:t>Thanks for your attention!</a:t>
            </a:r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/>
              <a:t>Prof. Albert A. Presto</a:t>
            </a:r>
          </a:p>
          <a:p>
            <a:pPr marL="0" indent="0" algn="ctr">
              <a:buNone/>
            </a:pPr>
            <a:r>
              <a:rPr kumimoji="1" lang="en-US" altLang="zh-CN" dirty="0"/>
              <a:t>Center for Atmospheric Particle Studies (CAPS)</a:t>
            </a:r>
          </a:p>
          <a:p>
            <a:pPr marL="0" indent="0" algn="ctr">
              <a:buNone/>
            </a:pPr>
            <a:r>
              <a:rPr kumimoji="1" lang="en-US" altLang="zh-CN" dirty="0"/>
              <a:t>Carnegie Mellon University, PA</a:t>
            </a:r>
          </a:p>
          <a:p>
            <a:pPr marL="0" indent="0" algn="ctr">
              <a:buNone/>
            </a:pPr>
            <a:r>
              <a:rPr kumimoji="1" lang="en-US" altLang="zh-CN" dirty="0" err="1"/>
              <a:t>apresto@andrew.cmu.edu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8925635" y="5807631"/>
            <a:ext cx="29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courtesy of Xiang Li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1" y="362359"/>
            <a:ext cx="1343634" cy="13513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1" y="2000984"/>
            <a:ext cx="2496820" cy="1182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4002" y="2702521"/>
            <a:ext cx="1585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RD83587301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3104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539D-68F7-BC4E-BDC3-4F416E6C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 at urban areas more variable than suburbs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2317F-A940-CF4E-8943-C6DF07DF7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2A17-9157-7D4B-A83B-9BF310EE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2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Objective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Spatial variation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of NO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UFP, and PM</a:t>
            </a:r>
            <a:r>
              <a:rPr lang="en-US" baseline="-25000" dirty="0"/>
              <a:t>1 </a:t>
            </a:r>
          </a:p>
          <a:p>
            <a:r>
              <a:rPr lang="en-US" dirty="0"/>
              <a:t>Modifiable factors to describe pollutants’ spatial variation</a:t>
            </a:r>
          </a:p>
          <a:p>
            <a:r>
              <a:rPr lang="en-US" dirty="0"/>
              <a:t>Spatial representativeness of monitors in a variety of neighborhoods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449FBB3-DAA3-9247-AB5E-4E0525FF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0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AB7E-B903-354A-8142-5ABF56D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Secondary PM</a:t>
            </a:r>
            <a:r>
              <a:rPr lang="en-US" baseline="-25000" dirty="0"/>
              <a:t>1</a:t>
            </a:r>
            <a:r>
              <a:rPr lang="en-US" dirty="0"/>
              <a:t> worse correlation with traffic and restaurant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D7967-64CD-8A4C-AD24-0B4F65F5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34C1AB-8C5E-6349-9029-5661C3E39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4621"/>
            <a:ext cx="10515600" cy="3033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FE8F5C-B1D7-ED42-AE51-6678D51B81BF}"/>
              </a:ext>
            </a:extLst>
          </p:cNvPr>
          <p:cNvSpPr txBox="1"/>
          <p:nvPr/>
        </p:nvSpPr>
        <p:spPr>
          <a:xfrm>
            <a:off x="653143" y="2237014"/>
            <a:ext cx="685800" cy="571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311F5-C63D-2745-9D21-81A1842E6D72}"/>
              </a:ext>
            </a:extLst>
          </p:cNvPr>
          <p:cNvSpPr txBox="1"/>
          <p:nvPr/>
        </p:nvSpPr>
        <p:spPr>
          <a:xfrm>
            <a:off x="6003471" y="2237014"/>
            <a:ext cx="685800" cy="571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2B7E-89C5-4348-83D6-DDD7ADA2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of hour-to-hour UFP variation based on stationary monitors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5371CE-DB8B-4A47-BEF5-FACFCC7A8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800" y="1994694"/>
            <a:ext cx="5994400" cy="401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563CA-049B-1840-A87E-18A9683D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4B84E-D48E-F145-9C90-890A60E38C92}"/>
              </a:ext>
            </a:extLst>
          </p:cNvPr>
          <p:cNvSpPr txBox="1"/>
          <p:nvPr/>
        </p:nvSpPr>
        <p:spPr>
          <a:xfrm>
            <a:off x="3002506" y="1994693"/>
            <a:ext cx="4230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DD51C-6A5F-BB4D-8653-AF3710C66217}"/>
              </a:ext>
            </a:extLst>
          </p:cNvPr>
          <p:cNvSpPr txBox="1"/>
          <p:nvPr/>
        </p:nvSpPr>
        <p:spPr>
          <a:xfrm>
            <a:off x="9430603" y="2497540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Red: 50% range</a:t>
            </a:r>
          </a:p>
          <a:p>
            <a:r>
              <a:rPr lang="en-US" dirty="0"/>
              <a:t>Black: 75% range</a:t>
            </a:r>
          </a:p>
        </p:txBody>
      </p:sp>
    </p:spTree>
    <p:extLst>
      <p:ext uri="{BB962C8B-B14F-4D97-AF65-F5344CB8AC3E}">
        <p14:creationId xmlns:p14="http://schemas.microsoft.com/office/powerpoint/2010/main" val="45259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Airborne gas and particle pollutants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3048"/>
            <a:ext cx="5181600" cy="36164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2365901"/>
            <a:ext cx="5181600" cy="3811062"/>
          </a:xfrm>
        </p:spPr>
        <p:txBody>
          <a:bodyPr/>
          <a:lstStyle/>
          <a:p>
            <a:r>
              <a:rPr lang="en-US" dirty="0">
                <a:ea typeface="Arial" charset="0"/>
                <a:cs typeface="Arial" charset="0"/>
              </a:rPr>
              <a:t>Nitrogen dioxide (NO</a:t>
            </a:r>
            <a:r>
              <a:rPr lang="en-US" baseline="-25000" dirty="0">
                <a:ea typeface="Arial" charset="0"/>
                <a:cs typeface="Arial" charset="0"/>
              </a:rPr>
              <a:t>2</a:t>
            </a:r>
            <a:r>
              <a:rPr lang="en-US" dirty="0">
                <a:ea typeface="Arial" charset="0"/>
                <a:cs typeface="Arial" charset="0"/>
              </a:rPr>
              <a:t>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76786" y="6075458"/>
            <a:ext cx="106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charset="0"/>
              </a:rPr>
              <a:t>EPA.gov</a:t>
            </a:r>
            <a:endParaRPr lang="en-US" i="1" dirty="0"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7924" t="4798"/>
          <a:stretch/>
        </p:blipFill>
        <p:spPr>
          <a:xfrm>
            <a:off x="6290735" y="3115733"/>
            <a:ext cx="4656668" cy="228451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623734" y="1774826"/>
            <a:ext cx="1828800" cy="16118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F4C8D7-3492-5248-8D85-92AC808D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6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Ultrafine particles (UFP, Da &lt; 0.1 µm) found inside brain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13614" y="1825625"/>
            <a:ext cx="4230771" cy="43513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36935" y="1825625"/>
            <a:ext cx="3452130" cy="4351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4077" y="635635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charset="0"/>
                <a:ea typeface="Arial" charset="0"/>
                <a:cs typeface="Arial" charset="0"/>
              </a:rPr>
              <a:t>Maher et al., PNAS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0772" y="635635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charset="0"/>
                <a:ea typeface="Arial" charset="0"/>
                <a:cs typeface="Arial" charset="0"/>
              </a:rPr>
              <a:t>Environment-</a:t>
            </a:r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assured.com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CCA784-D3DE-DC41-BD14-FD85C79A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2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1750" cy="1325563"/>
          </a:xfrm>
        </p:spPr>
        <p:txBody>
          <a:bodyPr/>
          <a:lstStyle/>
          <a:p>
            <a:r>
              <a:rPr lang="en-US" dirty="0"/>
              <a:t>Do regulatory monitors represent air pollution in their surrounding areas well?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5810"/>
            <a:ext cx="10261750" cy="3429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7703"/>
          <a:stretch/>
        </p:blipFill>
        <p:spPr>
          <a:xfrm>
            <a:off x="4553041" y="5262574"/>
            <a:ext cx="2998594" cy="1597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1742" y="635635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Apte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 et al., EST 2017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20496" y="5548792"/>
            <a:ext cx="315366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534" y="5018233"/>
            <a:ext cx="13885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4 km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33D3322-89AF-6348-A8ED-A7FA32B9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17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3F4E-416B-6D43-9A93-26F93411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014"/>
            <a:ext cx="10515600" cy="2775857"/>
          </a:xfrm>
        </p:spPr>
        <p:txBody>
          <a:bodyPr>
            <a:normAutofit/>
          </a:bodyPr>
          <a:lstStyle/>
          <a:p>
            <a:r>
              <a:rPr lang="en-US" dirty="0"/>
              <a:t>In CTM and remote sensing research, is it fair to assume regulatory monitors can represent a </a:t>
            </a:r>
            <a:r>
              <a:rPr lang="en-US"/>
              <a:t>whole modeling grid </a:t>
            </a:r>
            <a:r>
              <a:rPr lang="en-US" dirty="0"/>
              <a:t>(~km</a:t>
            </a:r>
            <a:r>
              <a:rPr lang="en-US" baseline="30000" dirty="0"/>
              <a:t>2</a:t>
            </a:r>
            <a:r>
              <a:rPr lang="en-US" dirty="0"/>
              <a:t>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DBF6B-A482-CE4D-98AD-96ACDD37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77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Center for Air, Climate and Energy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00F5-7052-1740-8FA1-3B6B87E53A7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89" y="2318545"/>
            <a:ext cx="3967340" cy="3948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2393" r="12393"/>
          <a:stretch/>
        </p:blipFill>
        <p:spPr>
          <a:xfrm>
            <a:off x="4596639" y="2318545"/>
            <a:ext cx="3948112" cy="3948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161" y="2318545"/>
            <a:ext cx="2991777" cy="3948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0AA6F7-0659-9740-BE99-491B43A91393}"/>
              </a:ext>
            </a:extLst>
          </p:cNvPr>
          <p:cNvSpPr txBox="1"/>
          <p:nvPr/>
        </p:nvSpPr>
        <p:spPr>
          <a:xfrm>
            <a:off x="1549173" y="185951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sampling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8E598-0D9A-EA4B-AA91-ED038A767B4C}"/>
              </a:ext>
            </a:extLst>
          </p:cNvPr>
          <p:cNvSpPr txBox="1"/>
          <p:nvPr/>
        </p:nvSpPr>
        <p:spPr>
          <a:xfrm>
            <a:off x="5970132" y="185951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88C01-4594-1C4E-9372-60337243005D}"/>
              </a:ext>
            </a:extLst>
          </p:cNvPr>
          <p:cNvSpPr txBox="1"/>
          <p:nvPr/>
        </p:nvSpPr>
        <p:spPr>
          <a:xfrm>
            <a:off x="9177276" y="185951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Stationary monitors</a:t>
            </a:r>
          </a:p>
        </p:txBody>
      </p:sp>
    </p:spTree>
    <p:extLst>
      <p:ext uri="{BB962C8B-B14F-4D97-AF65-F5344CB8AC3E}">
        <p14:creationId xmlns:p14="http://schemas.microsoft.com/office/powerpoint/2010/main" val="346912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charset="0"/>
                <a:ea typeface="Arial" charset="0"/>
                <a:cs typeface="Arial" charset="0"/>
              </a:rPr>
              <a:t>Mobile sampling </a:t>
            </a:r>
            <a:r>
              <a:rPr lang="en-US" sz="4000" dirty="0"/>
              <a:t>around stationary</a:t>
            </a:r>
            <a:r>
              <a:rPr lang="en-US" sz="4000" dirty="0">
                <a:latin typeface="Arial" charset="0"/>
                <a:ea typeface="Arial" charset="0"/>
                <a:cs typeface="Arial" charset="0"/>
              </a:rPr>
              <a:t> monitors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5672" y="582064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Li et al., Submitted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7D358-CA95-5044-867D-FD2EDC3D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62" y="1585919"/>
            <a:ext cx="81407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F8DE85-349E-AE48-99B7-0C9A839C8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1" y="3795406"/>
            <a:ext cx="1770761" cy="19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4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8FDB-D206-7F49-8483-848E00F1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Instruments on mobile and stationary monitors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9F732-FC65-6B48-8141-E83A10AFD4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Mobile</a:t>
            </a:r>
          </a:p>
          <a:p>
            <a:endParaRPr lang="en-US" dirty="0"/>
          </a:p>
          <a:p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 (T200, Teledyne) </a:t>
            </a:r>
          </a:p>
          <a:p>
            <a:r>
              <a:rPr lang="en-US" dirty="0"/>
              <a:t>UFP (Fast Mobility Particle Sizer 3091, TSI)</a:t>
            </a:r>
          </a:p>
          <a:p>
            <a:r>
              <a:rPr lang="en-US" dirty="0"/>
              <a:t>PM</a:t>
            </a:r>
            <a:r>
              <a:rPr lang="en-US" baseline="-25000" dirty="0"/>
              <a:t>1</a:t>
            </a:r>
            <a:r>
              <a:rPr lang="en-US" dirty="0"/>
              <a:t> (Aerosol Mass Spectrometer, Aerodyne)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F256EC-81A5-0F4D-BF9A-5523FDC566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Stationary Monitor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 (</a:t>
            </a:r>
            <a:r>
              <a:rPr lang="en-US" dirty="0" err="1"/>
              <a:t>SenSevere</a:t>
            </a:r>
            <a:r>
              <a:rPr lang="en-US" dirty="0"/>
              <a:t> Real-time Affordable Multi-Pollutant monitor)</a:t>
            </a:r>
          </a:p>
          <a:p>
            <a:r>
              <a:rPr lang="en-US" dirty="0"/>
              <a:t>PN (CPC, Aerosol Devices)</a:t>
            </a:r>
          </a:p>
          <a:p>
            <a:r>
              <a:rPr lang="en-US" dirty="0"/>
              <a:t>PM</a:t>
            </a:r>
            <a:r>
              <a:rPr lang="en-US" baseline="-25000" dirty="0"/>
              <a:t>2.5 </a:t>
            </a:r>
            <a:r>
              <a:rPr lang="en-US" dirty="0"/>
              <a:t>(Neighborhood Monitor, Met One)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4CECB8D-EAD0-8D4A-89DD-75C6D5F3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29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15226</TotalTime>
  <Words>676</Words>
  <Application>Microsoft Macintosh PowerPoint</Application>
  <PresentationFormat>Widescreen</PresentationFormat>
  <Paragraphs>125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黑体</vt:lpstr>
      <vt:lpstr>Arial</vt:lpstr>
      <vt:lpstr>Calibri</vt:lpstr>
      <vt:lpstr>Times New Roman</vt:lpstr>
      <vt:lpstr>Office Theme</vt:lpstr>
      <vt:lpstr>Spatially dense air pollutant sampling: Implications of spatial variability on the representativeness of stationary air pollutant monitors</vt:lpstr>
      <vt:lpstr>Objective</vt:lpstr>
      <vt:lpstr>Airborne gas and particle pollutants</vt:lpstr>
      <vt:lpstr>Ultrafine particles (UFP, Da &lt; 0.1 µm) found inside brain</vt:lpstr>
      <vt:lpstr>Do regulatory monitors represent air pollution in their surrounding areas well?</vt:lpstr>
      <vt:lpstr>In CTM and remote sensing research, is it fair to assume regulatory monitors can represent a whole modeling grid (~km2)?</vt:lpstr>
      <vt:lpstr>Center for Air, Climate and Energy Solutions</vt:lpstr>
      <vt:lpstr>Mobile sampling around stationary monitors</vt:lpstr>
      <vt:lpstr>Instruments on mobile and stationary monitors</vt:lpstr>
      <vt:lpstr>Both mobile and stationary sampling describe similar pollutant gradient</vt:lpstr>
      <vt:lpstr>Downtown area 2 shows hyperlocal (~50 m) spatial variation</vt:lpstr>
      <vt:lpstr>In urban areas, using one monitor to represent surrounding neighborhoods introduces errors for NO2</vt:lpstr>
      <vt:lpstr>UFP is highly variable both spatially and temporally</vt:lpstr>
      <vt:lpstr>UFP spatial variation correlates with traffic and restaurant density</vt:lpstr>
      <vt:lpstr>The reference cell statistically represents 60% of the 1 km2 driving domain</vt:lpstr>
      <vt:lpstr>Urban monitors less spatially representative than suburb ones for UFP</vt:lpstr>
      <vt:lpstr>Conclusion</vt:lpstr>
      <vt:lpstr>PowerPoint Presentation</vt:lpstr>
      <vt:lpstr>NO2 at urban areas more variable than suburbs</vt:lpstr>
      <vt:lpstr>Secondary PM1 worse correlation with traffic and restaurant</vt:lpstr>
      <vt:lpstr>CDF of hour-to-hour UFP variation based on stationary monitors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zhongju li</dc:creator>
  <cp:lastModifiedBy>zhongjul</cp:lastModifiedBy>
  <cp:revision>860</cp:revision>
  <cp:lastPrinted>2016-06-13T18:36:16Z</cp:lastPrinted>
  <dcterms:created xsi:type="dcterms:W3CDTF">2016-05-15T21:07:53Z</dcterms:created>
  <dcterms:modified xsi:type="dcterms:W3CDTF">2018-09-02T03:19:45Z</dcterms:modified>
</cp:coreProperties>
</file>